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4"/>
  </p:sldMasterIdLst>
  <p:sldIdLst>
    <p:sldId id="262" r:id="rId5"/>
  </p:sldIdLst>
  <p:sldSz cx="6858000" cy="9907588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26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2A000"/>
    <a:srgbClr val="FF1900"/>
    <a:srgbClr val="C8C300"/>
    <a:srgbClr val="FFC300"/>
    <a:srgbClr val="FFC100"/>
    <a:srgbClr val="004571"/>
    <a:srgbClr val="FFC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79"/>
  </p:normalViewPr>
  <p:slideViewPr>
    <p:cSldViewPr snapToGrid="0">
      <p:cViewPr varScale="1">
        <p:scale>
          <a:sx n="43" d="100"/>
          <a:sy n="43" d="100"/>
        </p:scale>
        <p:origin x="2264" y="-184"/>
      </p:cViewPr>
      <p:guideLst>
        <p:guide orient="horz" pos="626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451"/>
            <a:ext cx="5829300" cy="3449308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3778"/>
            <a:ext cx="5143500" cy="2392040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3B016F-B08D-0340-9BAA-6432420F20C3}" type="datetimeFigureOut">
              <a:rPr lang="es-ES" smtClean="0"/>
              <a:t>17/09/2024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B441A-2E03-0B42-A674-E1D8CE57C29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684219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3B016F-B08D-0340-9BAA-6432420F20C3}" type="datetimeFigureOut">
              <a:rPr lang="es-ES" smtClean="0"/>
              <a:t>17/09/2024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B441A-2E03-0B42-A674-E1D8CE57C29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835111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87"/>
            <a:ext cx="1478756" cy="8396223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87"/>
            <a:ext cx="4350544" cy="8396223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3B016F-B08D-0340-9BAA-6432420F20C3}" type="datetimeFigureOut">
              <a:rPr lang="es-ES" smtClean="0"/>
              <a:t>17/09/2024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B441A-2E03-0B42-A674-E1D8CE57C29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28195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3B016F-B08D-0340-9BAA-6432420F20C3}" type="datetimeFigureOut">
              <a:rPr lang="es-ES" smtClean="0"/>
              <a:t>17/09/2024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B441A-2E03-0B42-A674-E1D8CE57C29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090346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70019"/>
            <a:ext cx="5915025" cy="4121281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30289"/>
            <a:ext cx="5915025" cy="2167284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82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82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3B016F-B08D-0340-9BAA-6432420F20C3}" type="datetimeFigureOut">
              <a:rPr lang="es-ES" smtClean="0"/>
              <a:t>17/09/2024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B441A-2E03-0B42-A674-E1D8CE57C29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162984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436"/>
            <a:ext cx="2914650" cy="628627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436"/>
            <a:ext cx="2914650" cy="628627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3B016F-B08D-0340-9BAA-6432420F20C3}" type="datetimeFigureOut">
              <a:rPr lang="es-ES" smtClean="0"/>
              <a:t>17/09/2024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B441A-2E03-0B42-A674-E1D8CE57C29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173073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90"/>
            <a:ext cx="5915025" cy="1915009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736"/>
            <a:ext cx="2901255" cy="1190286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9022"/>
            <a:ext cx="2901255" cy="5323036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736"/>
            <a:ext cx="2915543" cy="1190286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9022"/>
            <a:ext cx="2915543" cy="5323036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3B016F-B08D-0340-9BAA-6432420F20C3}" type="datetimeFigureOut">
              <a:rPr lang="es-ES" smtClean="0"/>
              <a:t>17/09/2024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B441A-2E03-0B42-A674-E1D8CE57C29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044575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3B016F-B08D-0340-9BAA-6432420F20C3}" type="datetimeFigureOut">
              <a:rPr lang="es-ES" smtClean="0"/>
              <a:t>17/09/2024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B441A-2E03-0B42-A674-E1D8CE57C29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154157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3B016F-B08D-0340-9BAA-6432420F20C3}" type="datetimeFigureOut">
              <a:rPr lang="es-ES" smtClean="0"/>
              <a:t>17/09/2024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B441A-2E03-0B42-A674-E1D8CE57C29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60932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506"/>
            <a:ext cx="2211884" cy="2311771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511"/>
            <a:ext cx="3471863" cy="704080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2276"/>
            <a:ext cx="2211884" cy="5506510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3B016F-B08D-0340-9BAA-6432420F20C3}" type="datetimeFigureOut">
              <a:rPr lang="es-ES" smtClean="0"/>
              <a:t>17/09/2024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B441A-2E03-0B42-A674-E1D8CE57C29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453793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506"/>
            <a:ext cx="2211884" cy="2311771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511"/>
            <a:ext cx="3471863" cy="7040809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2276"/>
            <a:ext cx="2211884" cy="5506510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3B016F-B08D-0340-9BAA-6432420F20C3}" type="datetimeFigureOut">
              <a:rPr lang="es-ES" smtClean="0"/>
              <a:t>17/09/2024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B441A-2E03-0B42-A674-E1D8CE57C29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50290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90"/>
            <a:ext cx="5915025" cy="191500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436"/>
            <a:ext cx="5915025" cy="628627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7" y="9182869"/>
            <a:ext cx="1543050" cy="5274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83B016F-B08D-0340-9BAA-6432420F20C3}" type="datetimeFigureOut">
              <a:rPr lang="es-ES" smtClean="0"/>
              <a:t>17/09/2024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2869"/>
            <a:ext cx="2314575" cy="5274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2869"/>
            <a:ext cx="1543050" cy="5274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B5B441A-2E03-0B42-A674-E1D8CE57C29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994481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hyperlink" Target="https://form.jotform.com/241894073124355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clicktime.symantec.com/15siQsTSur3XMndgqRXAu?h=3WBrnvmT61DA4WMeYiWhGC7EDMMtrfH3UW3P40csnJA=&amp;u=https://form.jotform.com/241894073124355" TargetMode="Externa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Imagen 20">
            <a:extLst>
              <a:ext uri="{FF2B5EF4-FFF2-40B4-BE49-F238E27FC236}">
                <a16:creationId xmlns:a16="http://schemas.microsoft.com/office/drawing/2014/main" id="{496823D7-522B-067C-9E9D-6131EAE84F1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87349" y="1654148"/>
            <a:ext cx="3851664" cy="2829558"/>
          </a:xfrm>
          <a:prstGeom prst="rect">
            <a:avLst/>
          </a:prstGeom>
        </p:spPr>
      </p:pic>
      <p:sp>
        <p:nvSpPr>
          <p:cNvPr id="4" name="object 11">
            <a:extLst>
              <a:ext uri="{FF2B5EF4-FFF2-40B4-BE49-F238E27FC236}">
                <a16:creationId xmlns:a16="http://schemas.microsoft.com/office/drawing/2014/main" id="{02F869F6-3223-9B68-EB76-951BBB795017}"/>
              </a:ext>
            </a:extLst>
          </p:cNvPr>
          <p:cNvSpPr>
            <a:spLocks noChangeAspect="1"/>
          </p:cNvSpPr>
          <p:nvPr/>
        </p:nvSpPr>
        <p:spPr>
          <a:xfrm rot="5400000">
            <a:off x="1684080" y="6810973"/>
            <a:ext cx="1430970" cy="4799132"/>
          </a:xfrm>
          <a:custGeom>
            <a:avLst/>
            <a:gdLst/>
            <a:ahLst/>
            <a:cxnLst/>
            <a:rect l="l" t="t" r="r" b="b"/>
            <a:pathLst>
              <a:path w="935354" h="4224655">
                <a:moveTo>
                  <a:pt x="935108" y="0"/>
                </a:moveTo>
                <a:lnTo>
                  <a:pt x="906078" y="34008"/>
                </a:lnTo>
                <a:lnTo>
                  <a:pt x="879174" y="66806"/>
                </a:lnTo>
                <a:lnTo>
                  <a:pt x="852535" y="100495"/>
                </a:lnTo>
                <a:lnTo>
                  <a:pt x="826169" y="135062"/>
                </a:lnTo>
                <a:lnTo>
                  <a:pt x="800082" y="170498"/>
                </a:lnTo>
                <a:lnTo>
                  <a:pt x="774281" y="206791"/>
                </a:lnTo>
                <a:lnTo>
                  <a:pt x="748773" y="243930"/>
                </a:lnTo>
                <a:lnTo>
                  <a:pt x="723564" y="281904"/>
                </a:lnTo>
                <a:lnTo>
                  <a:pt x="698663" y="320702"/>
                </a:lnTo>
                <a:lnTo>
                  <a:pt x="674076" y="360312"/>
                </a:lnTo>
                <a:lnTo>
                  <a:pt x="649810" y="400725"/>
                </a:lnTo>
                <a:lnTo>
                  <a:pt x="625871" y="441928"/>
                </a:lnTo>
                <a:lnTo>
                  <a:pt x="602268" y="483911"/>
                </a:lnTo>
                <a:lnTo>
                  <a:pt x="579006" y="526662"/>
                </a:lnTo>
                <a:lnTo>
                  <a:pt x="556093" y="570171"/>
                </a:lnTo>
                <a:lnTo>
                  <a:pt x="533535" y="614426"/>
                </a:lnTo>
                <a:lnTo>
                  <a:pt x="511341" y="659416"/>
                </a:lnTo>
                <a:lnTo>
                  <a:pt x="489516" y="705131"/>
                </a:lnTo>
                <a:lnTo>
                  <a:pt x="468068" y="751559"/>
                </a:lnTo>
                <a:lnTo>
                  <a:pt x="447003" y="798689"/>
                </a:lnTo>
                <a:lnTo>
                  <a:pt x="426329" y="846511"/>
                </a:lnTo>
                <a:lnTo>
                  <a:pt x="406053" y="895012"/>
                </a:lnTo>
                <a:lnTo>
                  <a:pt x="386181" y="944182"/>
                </a:lnTo>
                <a:lnTo>
                  <a:pt x="366721" y="994010"/>
                </a:lnTo>
                <a:lnTo>
                  <a:pt x="347679" y="1044485"/>
                </a:lnTo>
                <a:lnTo>
                  <a:pt x="329062" y="1095596"/>
                </a:lnTo>
                <a:lnTo>
                  <a:pt x="310878" y="1147332"/>
                </a:lnTo>
                <a:lnTo>
                  <a:pt x="293133" y="1199681"/>
                </a:lnTo>
                <a:lnTo>
                  <a:pt x="275835" y="1252632"/>
                </a:lnTo>
                <a:lnTo>
                  <a:pt x="258990" y="1306175"/>
                </a:lnTo>
                <a:lnTo>
                  <a:pt x="242605" y="1360299"/>
                </a:lnTo>
                <a:lnTo>
                  <a:pt x="226687" y="1414992"/>
                </a:lnTo>
                <a:lnTo>
                  <a:pt x="211244" y="1470243"/>
                </a:lnTo>
                <a:lnTo>
                  <a:pt x="196282" y="1526041"/>
                </a:lnTo>
                <a:lnTo>
                  <a:pt x="181808" y="1582376"/>
                </a:lnTo>
                <a:lnTo>
                  <a:pt x="167829" y="1639236"/>
                </a:lnTo>
                <a:lnTo>
                  <a:pt x="154352" y="1696609"/>
                </a:lnTo>
                <a:lnTo>
                  <a:pt x="141384" y="1754486"/>
                </a:lnTo>
                <a:lnTo>
                  <a:pt x="128932" y="1812854"/>
                </a:lnTo>
                <a:lnTo>
                  <a:pt x="117003" y="1871704"/>
                </a:lnTo>
                <a:lnTo>
                  <a:pt x="105605" y="1931023"/>
                </a:lnTo>
                <a:lnTo>
                  <a:pt x="94743" y="1990800"/>
                </a:lnTo>
                <a:lnTo>
                  <a:pt x="84425" y="2051026"/>
                </a:lnTo>
                <a:lnTo>
                  <a:pt x="74657" y="2111688"/>
                </a:lnTo>
                <a:lnTo>
                  <a:pt x="65448" y="2172775"/>
                </a:lnTo>
                <a:lnTo>
                  <a:pt x="56804" y="2234277"/>
                </a:lnTo>
                <a:lnTo>
                  <a:pt x="48731" y="2296182"/>
                </a:lnTo>
                <a:lnTo>
                  <a:pt x="41237" y="2358480"/>
                </a:lnTo>
                <a:lnTo>
                  <a:pt x="34328" y="2421158"/>
                </a:lnTo>
                <a:lnTo>
                  <a:pt x="28013" y="2484207"/>
                </a:lnTo>
                <a:lnTo>
                  <a:pt x="22404" y="2546574"/>
                </a:lnTo>
                <a:lnTo>
                  <a:pt x="17432" y="2608710"/>
                </a:lnTo>
                <a:lnTo>
                  <a:pt x="13091" y="2670603"/>
                </a:lnTo>
                <a:lnTo>
                  <a:pt x="9377" y="2732242"/>
                </a:lnTo>
                <a:lnTo>
                  <a:pt x="6285" y="2793614"/>
                </a:lnTo>
                <a:lnTo>
                  <a:pt x="3811" y="2854707"/>
                </a:lnTo>
                <a:lnTo>
                  <a:pt x="1950" y="2915511"/>
                </a:lnTo>
                <a:lnTo>
                  <a:pt x="698" y="2976012"/>
                </a:lnTo>
                <a:lnTo>
                  <a:pt x="49" y="3036198"/>
                </a:lnTo>
                <a:lnTo>
                  <a:pt x="0" y="3096059"/>
                </a:lnTo>
                <a:lnTo>
                  <a:pt x="545" y="3155582"/>
                </a:lnTo>
                <a:lnTo>
                  <a:pt x="1680" y="3214755"/>
                </a:lnTo>
                <a:lnTo>
                  <a:pt x="3400" y="3273567"/>
                </a:lnTo>
                <a:lnTo>
                  <a:pt x="5702" y="3332004"/>
                </a:lnTo>
                <a:lnTo>
                  <a:pt x="8579" y="3390057"/>
                </a:lnTo>
                <a:lnTo>
                  <a:pt x="12028" y="3447712"/>
                </a:lnTo>
                <a:lnTo>
                  <a:pt x="16044" y="3504958"/>
                </a:lnTo>
                <a:lnTo>
                  <a:pt x="20623" y="3561782"/>
                </a:lnTo>
                <a:lnTo>
                  <a:pt x="25759" y="3618174"/>
                </a:lnTo>
                <a:lnTo>
                  <a:pt x="31448" y="3674121"/>
                </a:lnTo>
                <a:lnTo>
                  <a:pt x="37686" y="3729611"/>
                </a:lnTo>
                <a:lnTo>
                  <a:pt x="44468" y="3784632"/>
                </a:lnTo>
                <a:lnTo>
                  <a:pt x="51789" y="3839173"/>
                </a:lnTo>
                <a:lnTo>
                  <a:pt x="59645" y="3893221"/>
                </a:lnTo>
                <a:lnTo>
                  <a:pt x="68031" y="3946765"/>
                </a:lnTo>
                <a:lnTo>
                  <a:pt x="76942" y="3999793"/>
                </a:lnTo>
                <a:lnTo>
                  <a:pt x="86375" y="4052293"/>
                </a:lnTo>
                <a:lnTo>
                  <a:pt x="96323" y="4104253"/>
                </a:lnTo>
                <a:lnTo>
                  <a:pt x="106784" y="4155661"/>
                </a:lnTo>
                <a:lnTo>
                  <a:pt x="117751" y="4206505"/>
                </a:lnTo>
                <a:lnTo>
                  <a:pt x="121793" y="4224218"/>
                </a:lnTo>
                <a:lnTo>
                  <a:pt x="935108" y="4224218"/>
                </a:lnTo>
                <a:lnTo>
                  <a:pt x="935108" y="0"/>
                </a:lnTo>
                <a:close/>
              </a:path>
            </a:pathLst>
          </a:custGeom>
          <a:solidFill>
            <a:srgbClr val="F6BF00"/>
          </a:solidFill>
        </p:spPr>
        <p:txBody>
          <a:bodyPr wrap="square" lIns="0" tIns="0" rIns="0" bIns="0" rtlCol="0"/>
          <a:lstStyle/>
          <a:p>
            <a:endParaRPr sz="2400"/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72A62BA9-6F3E-AA3B-FDB4-AC4A96F6F37D}"/>
              </a:ext>
            </a:extLst>
          </p:cNvPr>
          <p:cNvSpPr txBox="1"/>
          <p:nvPr/>
        </p:nvSpPr>
        <p:spPr>
          <a:xfrm>
            <a:off x="277795" y="5768460"/>
            <a:ext cx="4548392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sz="2000" b="1" dirty="0">
                <a:solidFill>
                  <a:srgbClr val="004571"/>
                </a:solidFill>
                <a:latin typeface="Gotham Ultra" pitchFamily="2" charset="0"/>
                <a:cs typeface="Gotham Ultra" pitchFamily="2" charset="0"/>
              </a:rPr>
              <a:t>Programa</a:t>
            </a:r>
          </a:p>
        </p:txBody>
      </p:sp>
      <p:sp>
        <p:nvSpPr>
          <p:cNvPr id="5" name="Marcador de imagen 4">
            <a:extLst>
              <a:ext uri="{FF2B5EF4-FFF2-40B4-BE49-F238E27FC236}">
                <a16:creationId xmlns:a16="http://schemas.microsoft.com/office/drawing/2014/main" id="{765DC894-6712-7BEF-4ABF-1B5A9F127B76}"/>
              </a:ext>
            </a:extLst>
          </p:cNvPr>
          <p:cNvSpPr txBox="1">
            <a:spLocks/>
          </p:cNvSpPr>
          <p:nvPr/>
        </p:nvSpPr>
        <p:spPr>
          <a:xfrm>
            <a:off x="277797" y="937364"/>
            <a:ext cx="6444417" cy="809783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s-ES" b="1" dirty="0">
                <a:solidFill>
                  <a:srgbClr val="004571"/>
                </a:solidFill>
                <a:latin typeface="Gotham Book" pitchFamily="2" charset="0"/>
              </a:rPr>
              <a:t>Novedades de la nueva norma para instalaciones de gas: UNE 60670</a:t>
            </a: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98177B40-A61D-C4DB-1DE6-D211C9DE8756}"/>
              </a:ext>
            </a:extLst>
          </p:cNvPr>
          <p:cNvSpPr txBox="1"/>
          <p:nvPr/>
        </p:nvSpPr>
        <p:spPr>
          <a:xfrm>
            <a:off x="239982" y="5161050"/>
            <a:ext cx="7395733" cy="53290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ES" sz="2800" b="1" dirty="0">
                <a:solidFill>
                  <a:srgbClr val="FFC000"/>
                </a:solidFill>
                <a:latin typeface="Gotham Ultra" pitchFamily="2" charset="0"/>
                <a:cs typeface="Gotham Ultra" pitchFamily="2" charset="0"/>
              </a:rPr>
              <a:t>Miércoles, 25 de septiembre. 18h – 19.15h</a:t>
            </a: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741045A5-DF60-DF3A-4861-9EA71A555406}"/>
              </a:ext>
            </a:extLst>
          </p:cNvPr>
          <p:cNvSpPr txBox="1"/>
          <p:nvPr/>
        </p:nvSpPr>
        <p:spPr>
          <a:xfrm>
            <a:off x="388147" y="8100662"/>
            <a:ext cx="5189840" cy="3440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ES" sz="1600" b="1" dirty="0">
                <a:solidFill>
                  <a:srgbClr val="D2A000"/>
                </a:solidFill>
                <a:latin typeface="Gotham Ultra" pitchFamily="2" charset="0"/>
                <a:cs typeface="Gotham Ultra" pitchFamily="2" charset="0"/>
              </a:rPr>
              <a:t>Se regalará la Guía de Gas a la Primera a todos los inscritos.</a:t>
            </a:r>
          </a:p>
        </p:txBody>
      </p:sp>
      <p:pic>
        <p:nvPicPr>
          <p:cNvPr id="9" name="Imagen 8" descr="Logotipo&#10;&#10;Descripción generada automáticamente">
            <a:extLst>
              <a:ext uri="{FF2B5EF4-FFF2-40B4-BE49-F238E27FC236}">
                <a16:creationId xmlns:a16="http://schemas.microsoft.com/office/drawing/2014/main" id="{A1D0FD8B-14C8-83A6-CCAB-9FCCD2119FE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63422" y="8550334"/>
            <a:ext cx="1003101" cy="610337"/>
          </a:xfrm>
          <a:prstGeom prst="rect">
            <a:avLst/>
          </a:prstGeom>
        </p:spPr>
      </p:pic>
      <p:sp>
        <p:nvSpPr>
          <p:cNvPr id="13" name="CuadroTexto 12">
            <a:extLst>
              <a:ext uri="{FF2B5EF4-FFF2-40B4-BE49-F238E27FC236}">
                <a16:creationId xmlns:a16="http://schemas.microsoft.com/office/drawing/2014/main" id="{85A37732-9AF6-FC1A-9C13-7AEE1CE2E46C}"/>
              </a:ext>
            </a:extLst>
          </p:cNvPr>
          <p:cNvSpPr txBox="1"/>
          <p:nvPr/>
        </p:nvSpPr>
        <p:spPr>
          <a:xfrm>
            <a:off x="5361470" y="8510933"/>
            <a:ext cx="1292390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sz="1400" b="1" spc="-7" dirty="0">
                <a:solidFill>
                  <a:srgbClr val="004571"/>
                </a:solidFill>
                <a:latin typeface="FS Emeric Core" charset="0"/>
              </a:rPr>
              <a:t>Participan:</a:t>
            </a:r>
            <a:endParaRPr lang="es-ES" sz="1400" b="1" dirty="0"/>
          </a:p>
        </p:txBody>
      </p:sp>
      <p:pic>
        <p:nvPicPr>
          <p:cNvPr id="14" name="Imagen 13" descr="Imagen que contiene Logotipo&#10;&#10;Descripción generada automáticamente">
            <a:extLst>
              <a:ext uri="{FF2B5EF4-FFF2-40B4-BE49-F238E27FC236}">
                <a16:creationId xmlns:a16="http://schemas.microsoft.com/office/drawing/2014/main" id="{6F7E0C0E-09CD-7158-E7D9-C7187D43C72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39013" y="311977"/>
            <a:ext cx="1568248" cy="716913"/>
          </a:xfrm>
          <a:prstGeom prst="rect">
            <a:avLst/>
          </a:prstGeom>
        </p:spPr>
      </p:pic>
      <p:pic>
        <p:nvPicPr>
          <p:cNvPr id="15" name="Imagen 14" descr="Imagen que contiene Logotipo&#10;&#10;Descripción generada automáticamente">
            <a:extLst>
              <a:ext uri="{FF2B5EF4-FFF2-40B4-BE49-F238E27FC236}">
                <a16:creationId xmlns:a16="http://schemas.microsoft.com/office/drawing/2014/main" id="{2843442E-0255-7813-D023-994AF03857C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158265" y="9170632"/>
            <a:ext cx="1456714" cy="643382"/>
          </a:xfrm>
          <a:prstGeom prst="rect">
            <a:avLst/>
          </a:prstGeom>
        </p:spPr>
      </p:pic>
      <p:sp>
        <p:nvSpPr>
          <p:cNvPr id="18" name="CuadroTexto 17">
            <a:extLst>
              <a:ext uri="{FF2B5EF4-FFF2-40B4-BE49-F238E27FC236}">
                <a16:creationId xmlns:a16="http://schemas.microsoft.com/office/drawing/2014/main" id="{50B0CF6B-D043-C26D-2800-95210D9C7996}"/>
              </a:ext>
            </a:extLst>
          </p:cNvPr>
          <p:cNvSpPr txBox="1"/>
          <p:nvPr/>
        </p:nvSpPr>
        <p:spPr>
          <a:xfrm>
            <a:off x="141011" y="8852582"/>
            <a:ext cx="4548392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sz="2000" b="1" spc="-7" dirty="0">
                <a:solidFill>
                  <a:srgbClr val="004571"/>
                </a:solidFill>
                <a:latin typeface="FS Emeric Core" charset="0"/>
                <a:ea typeface="+mj-ea"/>
                <a:cs typeface="+mj-cs"/>
              </a:rPr>
              <a:t>Inscripción a la jornada</a:t>
            </a:r>
          </a:p>
          <a:p>
            <a:r>
              <a:rPr lang="es-ES" sz="1600" spc="-7" dirty="0">
                <a:solidFill>
                  <a:srgbClr val="004571"/>
                </a:solidFill>
                <a:latin typeface="FS Emeric Core" charset="0"/>
              </a:rPr>
              <a:t>Formulario inscripción</a:t>
            </a:r>
            <a:r>
              <a:rPr lang="es-ES" sz="1600" spc="-7">
                <a:solidFill>
                  <a:srgbClr val="004571"/>
                </a:solidFill>
                <a:latin typeface="FS Emeric Core" charset="0"/>
              </a:rPr>
              <a:t>: </a:t>
            </a:r>
            <a:r>
              <a:rPr lang="es-ES" sz="1800" u="sng">
                <a:solidFill>
                  <a:srgbClr val="4472C4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6"/>
              </a:rPr>
              <a:t>enlace formulario</a:t>
            </a:r>
            <a:r>
              <a:rPr lang="es-ES" sz="1600" b="1" spc="-7">
                <a:solidFill>
                  <a:srgbClr val="004571"/>
                </a:solidFill>
                <a:latin typeface="FS Emeric Core" charset="0"/>
                <a:hlinkClick r:id="rId7"/>
              </a:rPr>
              <a:t> </a:t>
            </a:r>
            <a:endParaRPr lang="es-ES" sz="1600" spc="-7" dirty="0">
              <a:solidFill>
                <a:srgbClr val="004571"/>
              </a:solidFill>
              <a:latin typeface="FS Emeric Core" charset="0"/>
            </a:endParaRPr>
          </a:p>
          <a:p>
            <a:endParaRPr lang="es-ES" sz="1600" b="1" spc="-7" dirty="0">
              <a:solidFill>
                <a:srgbClr val="004571"/>
              </a:solidFill>
              <a:latin typeface="FS Emeric Core" charset="0"/>
              <a:ea typeface="+mj-ea"/>
              <a:cs typeface="+mj-cs"/>
            </a:endParaRPr>
          </a:p>
        </p:txBody>
      </p:sp>
      <p:sp>
        <p:nvSpPr>
          <p:cNvPr id="19" name="object 2">
            <a:extLst>
              <a:ext uri="{FF2B5EF4-FFF2-40B4-BE49-F238E27FC236}">
                <a16:creationId xmlns:a16="http://schemas.microsoft.com/office/drawing/2014/main" id="{6B8475C2-FE7E-E3BA-E349-F9075A757EC8}"/>
              </a:ext>
            </a:extLst>
          </p:cNvPr>
          <p:cNvSpPr txBox="1">
            <a:spLocks/>
          </p:cNvSpPr>
          <p:nvPr/>
        </p:nvSpPr>
        <p:spPr>
          <a:xfrm>
            <a:off x="243017" y="9349069"/>
            <a:ext cx="5248091" cy="1680901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  <a:buClr>
                <a:srgbClr val="F6BF00"/>
              </a:buClr>
            </a:pPr>
            <a:endParaRPr lang="es-ES" sz="1500" spc="-7" dirty="0">
              <a:solidFill>
                <a:srgbClr val="004571"/>
              </a:solidFill>
              <a:latin typeface="FS Emeric Core" charset="0"/>
            </a:endParaRPr>
          </a:p>
        </p:txBody>
      </p:sp>
      <p:sp>
        <p:nvSpPr>
          <p:cNvPr id="11" name="object 2">
            <a:extLst>
              <a:ext uri="{FF2B5EF4-FFF2-40B4-BE49-F238E27FC236}">
                <a16:creationId xmlns:a16="http://schemas.microsoft.com/office/drawing/2014/main" id="{195DCE80-2647-E2F8-856D-807927C51608}"/>
              </a:ext>
            </a:extLst>
          </p:cNvPr>
          <p:cNvSpPr txBox="1">
            <a:spLocks/>
          </p:cNvSpPr>
          <p:nvPr/>
        </p:nvSpPr>
        <p:spPr>
          <a:xfrm>
            <a:off x="683386" y="6286280"/>
            <a:ext cx="6036375" cy="209483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285750" indent="-285750">
              <a:lnSpc>
                <a:spcPct val="100000"/>
              </a:lnSpc>
              <a:buClr>
                <a:srgbClr val="F6BF00"/>
              </a:buClr>
              <a:buFont typeface="Arial" panose="020B0604020202020204" pitchFamily="34" charset="0"/>
              <a:buChar char="•"/>
            </a:pPr>
            <a:r>
              <a:rPr lang="es-ES" sz="1400" spc="-7" dirty="0">
                <a:solidFill>
                  <a:srgbClr val="004571"/>
                </a:solidFill>
                <a:latin typeface="FS Emeric Thin" panose="02000503040000020004" pitchFamily="2" charset="77"/>
              </a:rPr>
              <a:t>Política comercial para Instaladores y Clientes. </a:t>
            </a:r>
          </a:p>
          <a:p>
            <a:pPr>
              <a:lnSpc>
                <a:spcPct val="100000"/>
              </a:lnSpc>
              <a:buClr>
                <a:srgbClr val="F6BF00"/>
              </a:buClr>
            </a:pPr>
            <a:r>
              <a:rPr lang="es-ES" sz="1400" b="1" spc="-7" dirty="0">
                <a:solidFill>
                  <a:srgbClr val="004571"/>
                </a:solidFill>
                <a:latin typeface="FS Emeric Thin" panose="02000503040000020004" pitchFamily="2" charset="77"/>
              </a:rPr>
              <a:t>	      Marta de Pablos - Directora Captación NEDGIA</a:t>
            </a:r>
          </a:p>
          <a:p>
            <a:pPr>
              <a:lnSpc>
                <a:spcPct val="100000"/>
              </a:lnSpc>
              <a:buClr>
                <a:srgbClr val="F6BF00"/>
              </a:buClr>
            </a:pPr>
            <a:endParaRPr lang="es-ES" sz="1400" b="1" spc="-7" dirty="0">
              <a:solidFill>
                <a:srgbClr val="004571"/>
              </a:solidFill>
              <a:latin typeface="FS Emeric Thin" panose="02000503040000020004" pitchFamily="2" charset="77"/>
            </a:endParaRPr>
          </a:p>
          <a:p>
            <a:pPr marL="285750" indent="-285750">
              <a:lnSpc>
                <a:spcPct val="100000"/>
              </a:lnSpc>
              <a:buClr>
                <a:srgbClr val="F6BF00"/>
              </a:buClr>
              <a:buFont typeface="Arial" panose="020B0604020202020204" pitchFamily="34" charset="0"/>
              <a:buChar char="•"/>
            </a:pPr>
            <a:r>
              <a:rPr lang="es-ES" sz="1400" spc="-7" dirty="0">
                <a:solidFill>
                  <a:srgbClr val="004571"/>
                </a:solidFill>
                <a:latin typeface="FS Emeric Thin" panose="02000503040000020004" pitchFamily="2" charset="77"/>
              </a:rPr>
              <a:t>El avance del gas renovable</a:t>
            </a:r>
          </a:p>
          <a:p>
            <a:pPr>
              <a:lnSpc>
                <a:spcPct val="100000"/>
              </a:lnSpc>
              <a:buClr>
                <a:srgbClr val="F6BF00"/>
              </a:buClr>
            </a:pPr>
            <a:r>
              <a:rPr lang="es-ES" sz="1400" spc="-7" dirty="0">
                <a:solidFill>
                  <a:srgbClr val="004571"/>
                </a:solidFill>
                <a:latin typeface="FS Emeric Thin" panose="02000503040000020004" pitchFamily="2" charset="77"/>
              </a:rPr>
              <a:t>	      </a:t>
            </a:r>
            <a:r>
              <a:rPr lang="es-ES" sz="1400" b="1" spc="-7" dirty="0">
                <a:solidFill>
                  <a:srgbClr val="004571"/>
                </a:solidFill>
                <a:latin typeface="FS Emeric Thin" panose="02000503040000020004" pitchFamily="2" charset="77"/>
              </a:rPr>
              <a:t>Ana  María García – Directora General de CONAIF</a:t>
            </a:r>
          </a:p>
          <a:p>
            <a:pPr>
              <a:lnSpc>
                <a:spcPct val="100000"/>
              </a:lnSpc>
              <a:buClr>
                <a:srgbClr val="F6BF00"/>
              </a:buClr>
            </a:pPr>
            <a:endParaRPr lang="es-ES" sz="1400" spc="-7" dirty="0">
              <a:solidFill>
                <a:srgbClr val="004571"/>
              </a:solidFill>
              <a:latin typeface="FS Emeric Thin" panose="02000503040000020004" pitchFamily="2" charset="77"/>
            </a:endParaRPr>
          </a:p>
          <a:p>
            <a:pPr marL="285750" indent="-285750">
              <a:lnSpc>
                <a:spcPct val="100000"/>
              </a:lnSpc>
              <a:buClr>
                <a:srgbClr val="F6BF00"/>
              </a:buClr>
              <a:buFont typeface="Arial" panose="020B0604020202020204" pitchFamily="34" charset="0"/>
              <a:buChar char="•"/>
            </a:pPr>
            <a:r>
              <a:rPr lang="es-ES" sz="1400" spc="-7" dirty="0">
                <a:solidFill>
                  <a:srgbClr val="004571"/>
                </a:solidFill>
                <a:latin typeface="FS Emeric Thin" panose="02000503040000020004" pitchFamily="2" charset="77"/>
              </a:rPr>
              <a:t>Une – Novedades sobre la nueva norma de las instalaciones de gas</a:t>
            </a:r>
          </a:p>
          <a:p>
            <a:pPr>
              <a:lnSpc>
                <a:spcPct val="100000"/>
              </a:lnSpc>
              <a:buClr>
                <a:srgbClr val="F6BF00"/>
              </a:buClr>
            </a:pPr>
            <a:r>
              <a:rPr lang="es-ES" sz="1400" spc="-7" dirty="0">
                <a:solidFill>
                  <a:srgbClr val="004571"/>
                </a:solidFill>
                <a:latin typeface="FS Emeric Thin" panose="02000503040000020004" pitchFamily="2" charset="77"/>
              </a:rPr>
              <a:t>	      </a:t>
            </a:r>
            <a:r>
              <a:rPr lang="es-ES" sz="1400" b="1" spc="-7" dirty="0">
                <a:solidFill>
                  <a:srgbClr val="004571"/>
                </a:solidFill>
                <a:latin typeface="FS Emeric Thin" panose="02000503040000020004" pitchFamily="2" charset="77"/>
              </a:rPr>
              <a:t>Carlos Gonzalo</a:t>
            </a:r>
            <a:endParaRPr lang="es-ES" sz="100" spc="-7" dirty="0">
              <a:solidFill>
                <a:srgbClr val="004571"/>
              </a:solidFill>
              <a:latin typeface="FS Emeric Thin" panose="02000503040000020004" pitchFamily="2" charset="77"/>
            </a:endParaRP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5CDAF23A-4B5F-4545-5BCF-71F857D70CB8}"/>
              </a:ext>
            </a:extLst>
          </p:cNvPr>
          <p:cNvSpPr txBox="1"/>
          <p:nvPr/>
        </p:nvSpPr>
        <p:spPr>
          <a:xfrm>
            <a:off x="242482" y="4623907"/>
            <a:ext cx="7395733" cy="53290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ES" sz="2800" b="1" dirty="0">
                <a:solidFill>
                  <a:srgbClr val="004571"/>
                </a:solidFill>
                <a:latin typeface="Gotham Ultra" pitchFamily="2" charset="0"/>
                <a:cs typeface="Gotham Ultra" pitchFamily="2" charset="0"/>
              </a:rPr>
              <a:t>Te invitamos a la Jornada Online</a:t>
            </a:r>
          </a:p>
        </p:txBody>
      </p:sp>
    </p:spTree>
    <p:extLst>
      <p:ext uri="{BB962C8B-B14F-4D97-AF65-F5344CB8AC3E}">
        <p14:creationId xmlns:p14="http://schemas.microsoft.com/office/powerpoint/2010/main" val="106705994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Tema de 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380D8A2A2FCFA64D816C32D23962A33D" ma:contentTypeVersion="14" ma:contentTypeDescription="Crear nuevo documento." ma:contentTypeScope="" ma:versionID="f872f989152cb21297b7be14dafea12a">
  <xsd:schema xmlns:xsd="http://www.w3.org/2001/XMLSchema" xmlns:xs="http://www.w3.org/2001/XMLSchema" xmlns:p="http://schemas.microsoft.com/office/2006/metadata/properties" xmlns:ns2="a12e57cc-b0fb-4904-891d-d5bb71926fcf" xmlns:ns3="e8a144c8-5926-4a98-879f-3b19554178f6" targetNamespace="http://schemas.microsoft.com/office/2006/metadata/properties" ma:root="true" ma:fieldsID="4ca9bdcdf36ea2830b88111508c4bf60" ns2:_="" ns3:_="">
    <xsd:import namespace="a12e57cc-b0fb-4904-891d-d5bb71926fcf"/>
    <xsd:import namespace="e8a144c8-5926-4a98-879f-3b19554178f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12e57cc-b0fb-4904-891d-d5bb71926fc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2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7" nillable="true" ma:taxonomy="true" ma:internalName="lcf76f155ced4ddcb4097134ff3c332f" ma:taxonomyFieldName="MediaServiceImageTags" ma:displayName="Etiquetas de imagen" ma:readOnly="false" ma:fieldId="{5cf76f15-5ced-4ddc-b409-7134ff3c332f}" ma:taxonomyMulti="true" ma:sspId="a181c148-9ad9-4a74-9ffe-3faf7671d28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8a144c8-5926-4a98-879f-3b19554178f6" elementFormDefault="qualified">
    <xsd:import namespace="http://schemas.microsoft.com/office/2006/documentManagement/types"/>
    <xsd:import namespace="http://schemas.microsoft.com/office/infopath/2007/PartnerControls"/>
    <xsd:element name="TaxCatchAll" ma:index="18" nillable="true" ma:displayName="Taxonomy Catch All Column" ma:hidden="true" ma:list="{6b7a1213-1818-426e-ba35-39e28f36ddc1}" ma:internalName="TaxCatchAll" ma:showField="CatchAllData" ma:web="e8a144c8-5926-4a98-879f-3b19554178f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0" nillable="true" ma:displayName="Compartido con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Detalles de uso compartido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a12e57cc-b0fb-4904-891d-d5bb71926fcf">
      <Terms xmlns="http://schemas.microsoft.com/office/infopath/2007/PartnerControls"/>
    </lcf76f155ced4ddcb4097134ff3c332f>
    <TaxCatchAll xmlns="e8a144c8-5926-4a98-879f-3b19554178f6" xsi:nil="true"/>
  </documentManagement>
</p:properties>
</file>

<file path=customXml/itemProps1.xml><?xml version="1.0" encoding="utf-8"?>
<ds:datastoreItem xmlns:ds="http://schemas.openxmlformats.org/officeDocument/2006/customXml" ds:itemID="{7FD2F35D-5155-446A-ADD5-B241A7EA65B2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1D14133-5455-413A-B5BD-8CF01381DA3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12e57cc-b0fb-4904-891d-d5bb71926fcf"/>
    <ds:schemaRef ds:uri="e8a144c8-5926-4a98-879f-3b19554178f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F20861DF-1C66-487E-A787-EBFCC12B5A0F}">
  <ds:schemaRefs>
    <ds:schemaRef ds:uri="http://schemas.microsoft.com/office/2006/documentManagement/types"/>
    <ds:schemaRef ds:uri="http://purl.org/dc/elements/1.1/"/>
    <ds:schemaRef ds:uri="http://schemas.microsoft.com/office/2006/metadata/properties"/>
    <ds:schemaRef ds:uri="e8a144c8-5926-4a98-879f-3b19554178f6"/>
    <ds:schemaRef ds:uri="a12e57cc-b0fb-4904-891d-d5bb71926fcf"/>
    <ds:schemaRef ds:uri="http://purl.org/dc/terms/"/>
    <ds:schemaRef ds:uri="http://purl.org/dc/dcmitype/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416</TotalTime>
  <Words>100</Words>
  <Application>Microsoft Office PowerPoint</Application>
  <PresentationFormat>Personalizado</PresentationFormat>
  <Paragraphs>16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8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10" baseType="lpstr">
      <vt:lpstr>Aptos</vt:lpstr>
      <vt:lpstr>Aptos Display</vt:lpstr>
      <vt:lpstr>Arial</vt:lpstr>
      <vt:lpstr>Calibri</vt:lpstr>
      <vt:lpstr>FS Emeric Core</vt:lpstr>
      <vt:lpstr>FS Emeric Thin</vt:lpstr>
      <vt:lpstr>Gotham Book</vt:lpstr>
      <vt:lpstr>Gotham Ultra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Carla Jeremias</dc:creator>
  <cp:lastModifiedBy>Sanmartín Gómez, Vanessa</cp:lastModifiedBy>
  <cp:revision>15</cp:revision>
  <dcterms:created xsi:type="dcterms:W3CDTF">2024-03-19T08:18:32Z</dcterms:created>
  <dcterms:modified xsi:type="dcterms:W3CDTF">2024-09-17T08:37:39Z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0x010100380D8A2A2FCFA64D816C32D23962A33D</vt:lpwstr>
  </property>
  <property fmtid="{D5CDD505-2E9C-101B-9397-08002B2CF9AE}" pid="3" name="MediaServiceImageTags">
    <vt:lpwstr/>
  </property>
</Properties>
</file>